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62" r:id="rId4"/>
    <p:sldId id="258" r:id="rId5"/>
    <p:sldId id="263" r:id="rId6"/>
    <p:sldId id="264" r:id="rId7"/>
    <p:sldId id="265" r:id="rId8"/>
    <p:sldId id="266" r:id="rId9"/>
    <p:sldId id="267" r:id="rId10"/>
    <p:sldId id="269" r:id="rId11"/>
    <p:sldId id="280" r:id="rId12"/>
    <p:sldId id="270" r:id="rId13"/>
    <p:sldId id="271" r:id="rId14"/>
    <p:sldId id="272" r:id="rId15"/>
    <p:sldId id="273" r:id="rId16"/>
    <p:sldId id="274" r:id="rId17"/>
    <p:sldId id="281" r:id="rId18"/>
    <p:sldId id="279" r:id="rId19"/>
    <p:sldId id="278" r:id="rId20"/>
    <p:sldId id="275" r:id="rId21"/>
    <p:sldId id="282" r:id="rId22"/>
    <p:sldId id="276" r:id="rId23"/>
    <p:sldId id="277" r:id="rId24"/>
    <p:sldId id="259" r:id="rId25"/>
    <p:sldId id="283" r:id="rId26"/>
    <p:sldId id="285" r:id="rId27"/>
    <p:sldId id="284" r:id="rId28"/>
    <p:sldId id="286" r:id="rId29"/>
    <p:sldId id="287" r:id="rId30"/>
    <p:sldId id="291" r:id="rId31"/>
    <p:sldId id="293" r:id="rId32"/>
    <p:sldId id="294" r:id="rId33"/>
    <p:sldId id="289" r:id="rId34"/>
    <p:sldId id="292" r:id="rId35"/>
    <p:sldId id="296" r:id="rId36"/>
    <p:sldId id="297" r:id="rId37"/>
    <p:sldId id="298" r:id="rId38"/>
    <p:sldId id="299" r:id="rId39"/>
    <p:sldId id="300" r:id="rId40"/>
    <p:sldId id="301" r:id="rId41"/>
    <p:sldId id="260" r:id="rId42"/>
    <p:sldId id="261" r:id="rId43"/>
    <p:sldId id="303" r:id="rId44"/>
    <p:sldId id="306" r:id="rId45"/>
    <p:sldId id="305" r:id="rId46"/>
    <p:sldId id="304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8" r:id="rId55"/>
    <p:sldId id="319" r:id="rId56"/>
    <p:sldId id="314" r:id="rId57"/>
    <p:sldId id="315" r:id="rId58"/>
    <p:sldId id="316" r:id="rId59"/>
    <p:sldId id="302" r:id="rId60"/>
    <p:sldId id="31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09F6E3-3C49-F640-9968-903843ED0966}">
          <p14:sldIdLst>
            <p14:sldId id="256"/>
            <p14:sldId id="257"/>
            <p14:sldId id="262"/>
            <p14:sldId id="258"/>
            <p14:sldId id="263"/>
            <p14:sldId id="264"/>
            <p14:sldId id="265"/>
            <p14:sldId id="266"/>
            <p14:sldId id="267"/>
            <p14:sldId id="269"/>
            <p14:sldId id="280"/>
            <p14:sldId id="270"/>
            <p14:sldId id="271"/>
            <p14:sldId id="272"/>
            <p14:sldId id="273"/>
            <p14:sldId id="274"/>
            <p14:sldId id="281"/>
            <p14:sldId id="279"/>
            <p14:sldId id="278"/>
            <p14:sldId id="275"/>
            <p14:sldId id="282"/>
            <p14:sldId id="276"/>
            <p14:sldId id="277"/>
            <p14:sldId id="259"/>
            <p14:sldId id="283"/>
            <p14:sldId id="285"/>
            <p14:sldId id="284"/>
            <p14:sldId id="286"/>
            <p14:sldId id="287"/>
            <p14:sldId id="291"/>
            <p14:sldId id="293"/>
            <p14:sldId id="294"/>
            <p14:sldId id="289"/>
            <p14:sldId id="292"/>
            <p14:sldId id="296"/>
            <p14:sldId id="297"/>
            <p14:sldId id="298"/>
            <p14:sldId id="299"/>
            <p14:sldId id="300"/>
            <p14:sldId id="301"/>
            <p14:sldId id="260"/>
            <p14:sldId id="261"/>
            <p14:sldId id="303"/>
            <p14:sldId id="306"/>
            <p14:sldId id="305"/>
            <p14:sldId id="304"/>
            <p14:sldId id="307"/>
            <p14:sldId id="308"/>
            <p14:sldId id="309"/>
            <p14:sldId id="310"/>
            <p14:sldId id="311"/>
            <p14:sldId id="312"/>
            <p14:sldId id="313"/>
            <p14:sldId id="318"/>
            <p14:sldId id="319"/>
            <p14:sldId id="314"/>
            <p14:sldId id="315"/>
            <p14:sldId id="316"/>
            <p14:sldId id="302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34"/>
    <p:restoredTop sz="73410"/>
  </p:normalViewPr>
  <p:slideViewPr>
    <p:cSldViewPr snapToGrid="0" snapToObjects="1">
      <p:cViewPr>
        <p:scale>
          <a:sx n="57" d="100"/>
          <a:sy n="57" d="100"/>
        </p:scale>
        <p:origin x="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57C98-52D9-9D49-A4E0-A36F13E19F71}" type="datetimeFigureOut">
              <a:rPr lang="en-US" smtClean="0"/>
              <a:t>3/12/17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7C819-D28F-B94F-A780-55E4287C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52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00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7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0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65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7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2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170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92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04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1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97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513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25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14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74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579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426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41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49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05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642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34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332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641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00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955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11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060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43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004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70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063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457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778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233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369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901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756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669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886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773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44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151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82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308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6213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610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4375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224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3803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371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341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97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123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96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19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73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08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3CA2-0BB0-B649-A9F8-D66E4291C7D9}" type="datetime1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ADF2-A395-8242-9697-D2989F7B65A9}" type="datetime1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DC2-C45F-D045-8886-0B262120C175}" type="datetime1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BD50-0439-7F48-8AEA-76B395A0E4C9}" type="datetime1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C6F3-CEC4-EF4D-89AA-B32CB6F95133}" type="datetime1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4230-1B89-8F4A-8BAA-6B15473F7992}" type="datetime1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E362-FEB8-A347-ACF9-C5B9E463437E}" type="datetime1">
              <a:rPr lang="en-US" smtClean="0"/>
              <a:t>3/12/17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E1E1-2838-E648-B599-CED978C58D57}" type="datetime1">
              <a:rPr lang="en-US" smtClean="0"/>
              <a:t>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782A-D590-0942-B988-AA86E3207685}" type="datetime1">
              <a:rPr lang="en-US" smtClean="0"/>
              <a:t>3/12/17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F516-BBBE-1345-9C48-A2A1202B5221}" type="datetime1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7E6E-F1FB-1040-9727-8E1114EC23FC}" type="datetime1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7C152-CA6F-FE47-BC89-E0C4C804A194}" type="datetime1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eorgetownmccourt.github.io/data-science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077"/>
            <a:ext cx="12456160" cy="22159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0882" y="4070132"/>
            <a:ext cx="93448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</a:t>
            </a: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7</a:t>
            </a: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: Classifiers I</a:t>
            </a:r>
            <a:endParaRPr lang="en-US" sz="3600" b="1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Spring 2017</a:t>
            </a:r>
          </a:p>
          <a:p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 + Dan Hammer</a:t>
            </a:r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4155857"/>
            <a:ext cx="1644432" cy="16444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3" y="4679031"/>
            <a:ext cx="2342100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Yea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8" y="4679031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Nay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02830" y="3268102"/>
            <a:ext cx="295661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Pup or Not?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87730" y="3485622"/>
            <a:ext cx="703043" cy="1683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39101" y="3418025"/>
            <a:ext cx="703043" cy="181896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3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3" y="4679031"/>
            <a:ext cx="2342100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Whale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8" y="4679031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Wave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02830" y="3268102"/>
            <a:ext cx="295661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Whale?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87730" y="3485622"/>
            <a:ext cx="703043" cy="1683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39101" y="3418025"/>
            <a:ext cx="703043" cy="181896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6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272432"/>
            <a:ext cx="2854825" cy="1938992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It has burned before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8" y="4272432"/>
            <a:ext cx="2297855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It has not burned</a:t>
            </a:r>
            <a:r>
              <a:rPr lang="is-I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…yet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02830" y="2861503"/>
            <a:ext cx="295661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Fire risk?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815911" y="3207204"/>
            <a:ext cx="703043" cy="1427413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39101" y="3011426"/>
            <a:ext cx="703043" cy="181896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272432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Closed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8" y="4272432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Open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9941" y="2742271"/>
            <a:ext cx="4033247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School closure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844008" y="3059874"/>
            <a:ext cx="822275" cy="1602840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67198" y="3039523"/>
            <a:ext cx="822275" cy="1643541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8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272432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Yankees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8" y="4272432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Red Sox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5980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Yankees v. Red Sox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860989" y="3042894"/>
            <a:ext cx="822275" cy="1636801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84179" y="3056504"/>
            <a:ext cx="822275" cy="1609580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5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1323439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Buy 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given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advert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 buy given advert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Purchase Conversion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5006533" y="3512903"/>
            <a:ext cx="767160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887819" y="3504391"/>
            <a:ext cx="767160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57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Yes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Recidivate?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55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Starbucks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Peet’s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Coffee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3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1323439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Chunky Monkey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Ameri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-cone Dream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Ice Cream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Delay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On-time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Plane delay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53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A Surprise</a:t>
            </a:r>
            <a:endParaRPr lang="en-US" sz="32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KNN: Part </a:t>
            </a:r>
            <a:r>
              <a:rPr lang="en-US" sz="3200" dirty="0" err="1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Deux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#3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#4 – a head up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79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GOP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DEM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Voting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50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Opt-in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Opt-out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Program adoption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5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927954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Covered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12909" y="4927954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covered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837355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Insurance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300210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10909" y="3360832"/>
            <a:ext cx="1382713" cy="1751530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00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227" y="1687900"/>
            <a:ext cx="104050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Some of the most pressing questions can be answered by simply understanding </a:t>
            </a:r>
            <a:r>
              <a:rPr lang="en-US" sz="400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why people, things, events fall into one group but not another.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This is called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03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 Surprise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KNN: Part </a:t>
            </a:r>
            <a:r>
              <a:rPr lang="en-US" sz="3200" dirty="0" err="1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Deux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#3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#4 – a head up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26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3910" y="1069278"/>
            <a:ext cx="105524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Classifiers are a type of supervised learning problem that handles </a:t>
            </a:r>
            <a:r>
              <a:rPr lang="en-US" sz="40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target features </a:t>
            </a:r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that contain </a:t>
            </a:r>
            <a:r>
              <a:rPr lang="en-US" sz="40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discrete labels</a:t>
            </a:r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, otherwise known as </a:t>
            </a:r>
            <a:r>
              <a:rPr lang="en-US" sz="4000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classes</a:t>
            </a:r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. 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13489" y="5288833"/>
            <a:ext cx="2497376" cy="646331"/>
          </a:xfrm>
          <a:prstGeom prst="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Covered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1416" y="5288833"/>
            <a:ext cx="2913265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covered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3946" y="3963383"/>
            <a:ext cx="2572419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Insurance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7" name="Elbow Connector 6"/>
          <p:cNvCxnSpPr>
            <a:stCxn id="6" idx="2"/>
            <a:endCxn id="4" idx="0"/>
          </p:cNvCxnSpPr>
          <p:nvPr/>
        </p:nvCxnSpPr>
        <p:spPr>
          <a:xfrm rot="5400000">
            <a:off x="5106608" y="4065284"/>
            <a:ext cx="679119" cy="1767979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6" idx="2"/>
            <a:endCxn id="5" idx="0"/>
          </p:cNvCxnSpPr>
          <p:nvPr/>
        </p:nvCxnSpPr>
        <p:spPr>
          <a:xfrm rot="16200000" flipH="1">
            <a:off x="6969543" y="3970326"/>
            <a:ext cx="679119" cy="1957893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7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3910" y="715336"/>
            <a:ext cx="105524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Given a training set, a classifier or classification algorithm learns how </a:t>
            </a:r>
            <a:r>
              <a:rPr lang="en-US" sz="4000" b="1" dirty="0" smtClean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input features </a:t>
            </a:r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are associated with each </a:t>
            </a:r>
            <a:r>
              <a:rPr lang="en-US" sz="4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class</a:t>
            </a:r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02849" y="5488396"/>
            <a:ext cx="2497376" cy="646331"/>
          </a:xfrm>
          <a:prstGeom prst="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Covered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19188" y="5488396"/>
            <a:ext cx="2913265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covered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7" name="Elbow Connector 6"/>
          <p:cNvCxnSpPr>
            <a:stCxn id="9" idx="2"/>
            <a:endCxn id="4" idx="0"/>
          </p:cNvCxnSpPr>
          <p:nvPr/>
        </p:nvCxnSpPr>
        <p:spPr>
          <a:xfrm rot="5400000">
            <a:off x="2737553" y="4005101"/>
            <a:ext cx="1997280" cy="969311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11" idx="2"/>
            <a:endCxn id="5" idx="0"/>
          </p:cNvCxnSpPr>
          <p:nvPr/>
        </p:nvCxnSpPr>
        <p:spPr>
          <a:xfrm rot="16200000" flipH="1">
            <a:off x="7868118" y="3980693"/>
            <a:ext cx="1927632" cy="1087773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34638" y="2967896"/>
            <a:ext cx="2572419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Age &gt; 65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01838" y="3037544"/>
            <a:ext cx="2572419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Age &lt; 30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7208" y="3726157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Non-Citizen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7602" y="3840529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College deg.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5226" y="4615763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Married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31154" y="4464929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&lt; B.A.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4394" y="3682370"/>
            <a:ext cx="2675245" cy="5232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!Race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1796" y="3100602"/>
            <a:ext cx="2572419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Wage &gt; </a:t>
            </a:r>
            <a:r>
              <a:rPr lang="en-US" sz="28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Pov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66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3660" y="413315"/>
            <a:ext cx="105524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The algorithm may yield an equation, a series of equations or rules.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864" y="1736754"/>
            <a:ext cx="7537408" cy="47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3590311"/>
            <a:ext cx="8778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What are the differences between </a:t>
            </a:r>
            <a:r>
              <a:rPr lang="en-US" sz="44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</a:t>
            </a:r>
            <a:r>
              <a:rPr lang="en-US" sz="44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and </a:t>
            </a:r>
            <a:r>
              <a:rPr lang="en-US" sz="44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8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0" y="1872224"/>
            <a:ext cx="8778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#1. The targets (Y) are different. 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9283" y="2760721"/>
            <a:ext cx="107972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Regressions train on </a:t>
            </a:r>
            <a:r>
              <a:rPr lang="en-US" sz="4000" b="1" u="sng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continuous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features and return continuous predictions. </a:t>
            </a:r>
          </a:p>
        </p:txBody>
      </p:sp>
      <p:sp>
        <p:nvSpPr>
          <p:cNvPr id="9" name="Rectangle 8"/>
          <p:cNvSpPr/>
          <p:nvPr/>
        </p:nvSpPr>
        <p:spPr>
          <a:xfrm>
            <a:off x="409641" y="4299192"/>
            <a:ext cx="116165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Classifiers train on </a:t>
            </a:r>
            <a:r>
              <a:rPr lang="en-US" sz="4000" b="1" u="sng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discrete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variables and can return a probability and/or a discrete prediction.</a:t>
            </a:r>
          </a:p>
        </p:txBody>
      </p:sp>
    </p:spTree>
    <p:extLst>
      <p:ext uri="{BB962C8B-B14F-4D97-AF65-F5344CB8AC3E}">
        <p14:creationId xmlns:p14="http://schemas.microsoft.com/office/powerpoint/2010/main" val="178609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04332" y="1784196"/>
            <a:ext cx="10987667" cy="276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 b="0" cap="none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All completed class materials can now be downloaded here</a:t>
            </a:r>
            <a:r>
              <a:rPr lang="en-US" sz="360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endParaRPr lang="en-US" sz="360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  <a:hlinkClick r:id="rId3"/>
            </a:endParaRPr>
          </a:p>
          <a:p>
            <a:r>
              <a:rPr lang="en-US" sz="360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  <a:hlinkClick r:id="rId3"/>
              </a:rPr>
              <a:t>https</a:t>
            </a:r>
            <a:r>
              <a:rPr lang="en-US" sz="360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  <a:hlinkClick r:id="rId3"/>
              </a:rPr>
              <a:t>://georgetownmccourt.github.io/data-science</a:t>
            </a:r>
            <a:r>
              <a:rPr lang="en-US" sz="360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  <a:hlinkClick r:id="rId3"/>
              </a:rPr>
              <a:t>/</a:t>
            </a:r>
            <a:r>
              <a:rPr lang="en-US" sz="360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endParaRPr lang="en-US" sz="3600" cap="none" dirty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60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Surprise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34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0" y="1872224"/>
            <a:ext cx="8778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#1. The targets (Y) are different. 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9282" y="2797169"/>
            <a:ext cx="107972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 = [0, 1.23, 525.2, 210, 0.53]</a:t>
            </a:r>
          </a:p>
          <a:p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Y-hat </a:t>
            </a:r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= [</a:t>
            </a:r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0.4, 1.2, 450, 200, 0.4]</a:t>
            </a:r>
            <a:endParaRPr lang="en-US" sz="4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000" b="1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000" b="1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9282" y="4321125"/>
            <a:ext cx="116165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 = [’</a:t>
            </a:r>
            <a:r>
              <a:rPr lang="en-US" sz="40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yes’,‘no’,‘yes’,‘no’,‘no’,’yes</a:t>
            </a:r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’] = [1,0,1,0,0 ,1] </a:t>
            </a:r>
          </a:p>
          <a:p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Y-hat = [0.89, 0.1, 0.6, 0.2, 0.4, 0.99]</a:t>
            </a:r>
          </a:p>
          <a:p>
            <a:endParaRPr lang="en-US" sz="4000" b="1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8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771597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#2. The goals are different.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67492" y="2824962"/>
            <a:ext cx="95358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Regressions try to find which features move together.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13500" y="4325859"/>
            <a:ext cx="104438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Classifiers look for opportunities to maximize</a:t>
            </a:r>
          </a:p>
          <a:p>
            <a:pPr algn="ctr"/>
            <a:r>
              <a:rPr lang="en-US" sz="4000" b="1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eparability</a:t>
            </a:r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5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3540579"/>
            <a:ext cx="12192000" cy="3101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850" y="4285666"/>
            <a:ext cx="10020300" cy="24599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345872"/>
            <a:ext cx="5849751" cy="334322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Low </a:t>
            </a:r>
            <a:r>
              <a:rPr lang="en-US" sz="2800" dirty="0" err="1" smtClean="0">
                <a:latin typeface="Avenir Book" charset="0"/>
                <a:ea typeface="Avenir Book" charset="0"/>
                <a:cs typeface="Avenir Book" charset="0"/>
              </a:rPr>
              <a:t>Separability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07924" y="3428587"/>
            <a:ext cx="6384076" cy="334322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High </a:t>
            </a:r>
            <a:r>
              <a:rPr lang="en-US" sz="2800" dirty="0" err="1" smtClean="0">
                <a:latin typeface="Avenir Book" charset="0"/>
                <a:ea typeface="Avenir Book" charset="0"/>
                <a:cs typeface="Avenir Book" charset="0"/>
              </a:rPr>
              <a:t>Separability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9601" y="1978826"/>
            <a:ext cx="110886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venir Book" charset="0"/>
                <a:ea typeface="Avenir Book" charset="0"/>
                <a:cs typeface="Avenir Book" charset="0"/>
              </a:rPr>
              <a:t>Side bar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: </a:t>
            </a:r>
            <a:r>
              <a:rPr lang="en-US" sz="3200" dirty="0" err="1" smtClean="0">
                <a:latin typeface="Avenir Book" charset="0"/>
                <a:ea typeface="Avenir Book" charset="0"/>
                <a:cs typeface="Avenir Book" charset="0"/>
              </a:rPr>
              <a:t>Separability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is the extent to which two classes can be clearly identified using quantitative variables. Greater the </a:t>
            </a:r>
            <a:r>
              <a:rPr lang="en-US" sz="3200" dirty="0" err="1" smtClean="0">
                <a:latin typeface="Avenir Book" charset="0"/>
                <a:ea typeface="Avenir Book" charset="0"/>
                <a:cs typeface="Avenir Book" charset="0"/>
              </a:rPr>
              <a:t>separability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, greater the accuracy of prediction.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60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771597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#3. Accuracy metrics are different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67492" y="2824962"/>
            <a:ext cx="95358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Regressions are measured in terms of R-squared, F-statistics, RMSE, and MAPE.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3618" y="4325859"/>
            <a:ext cx="882363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Classifiers rely on measures that </a:t>
            </a:r>
            <a:r>
              <a:rPr lang="en-US" sz="4000" b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can </a:t>
            </a:r>
          </a:p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be derived from a confusion matrices.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771597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Side bar: What’s a confusion matrix?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158734"/>
              </p:ext>
            </p:extLst>
          </p:nvPr>
        </p:nvGraphicFramePr>
        <p:xfrm>
          <a:off x="385456" y="2824925"/>
          <a:ext cx="11308312" cy="341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7078"/>
                <a:gridCol w="2379374"/>
                <a:gridCol w="2250830"/>
                <a:gridCol w="3851030"/>
              </a:tblGrid>
              <a:tr h="76648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PREDICT: TRUE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PREDICT: FALSE</a:t>
                      </a:r>
                      <a:endParaRPr lang="en-US" sz="20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648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ACTUAL: TRUE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TRUE POSITIVE (TP)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FALSE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NEGATIVE (FN)</a:t>
                      </a:r>
                      <a:endParaRPr lang="en-US" sz="2000" dirty="0" smtClean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True Positive Rate (TPR)</a:t>
                      </a:r>
                    </a:p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Aka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Recall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or Sensitivity</a:t>
                      </a:r>
                      <a:endParaRPr lang="en-US" sz="1600" b="1" dirty="0" smtClean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TP/(TP+FN)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66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ACTUAL: 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FALSE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POSITIVE </a:t>
                      </a:r>
                    </a:p>
                    <a:p>
                      <a:pPr algn="ctr"/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(FP)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TRUE NEGATIVE (TN)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True Negative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Rate (TNR)</a:t>
                      </a:r>
                    </a:p>
                    <a:p>
                      <a:pPr algn="ctr"/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Aka Specificity</a:t>
                      </a:r>
                      <a:endParaRPr lang="en-US" sz="1600" b="1" dirty="0" smtClean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TN/(TN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+ FP)</a:t>
                      </a:r>
                      <a:endParaRPr lang="en-US" sz="2000" dirty="0" smtClean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6648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Positive Predicted Value (PPV) or Precision </a:t>
                      </a:r>
                      <a:endParaRPr lang="en-US" sz="2000" b="1" dirty="0" smtClean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TP/(TP+FP)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Negative Predicted Value (NPV)</a:t>
                      </a:r>
                    </a:p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TN/(TN+FN)</a:t>
                      </a:r>
                      <a:endParaRPr lang="en-US" sz="16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%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</a:p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(TP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+ TN)/ALL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99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9165" y="1501716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: If a value is predicted to be TRUE, what should the cutoff threshold be?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1828800" y="3059724"/>
            <a:ext cx="948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(Y) = [0.1, 0.2, 0.3, 0.4, 0.5, 0.7, 0.9, 1.0]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9165" y="1501716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: If a value is predicted to be TRUE, what should the cutoff threshold be?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1828800" y="3059724"/>
            <a:ext cx="948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(Y) = [0.1, 0.2, 0.3, 0.4, 0.5, 0.7, 0.9, 1.0]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237892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111262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096000" y="3713479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934200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895492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716107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589476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90763" y="4642638"/>
            <a:ext cx="948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Threshold can be at any point!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77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9165" y="1529380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: What do we do with that fine nugget of confusing wisdom?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71043" y="2672158"/>
            <a:ext cx="1134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#A.  Receiving Operating Characteristic  Curve (ROC)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28800" y="3318489"/>
            <a:ext cx="33762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 plot of TPR and FPR tested at many thresholds between 0 and 1. The area under the dotted line ranges from 0.5 (coin toss accuracy)  to 1.0 (perfect accuracy).</a:t>
            </a: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96000" y="3708835"/>
            <a:ext cx="3645877" cy="23536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6096000" y="3727179"/>
            <a:ext cx="3645877" cy="23353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6119446" y="3743753"/>
            <a:ext cx="3587262" cy="2358109"/>
          </a:xfrm>
          <a:custGeom>
            <a:avLst/>
            <a:gdLst>
              <a:gd name="connsiteX0" fmla="*/ 0 w 3587262"/>
              <a:gd name="connsiteY0" fmla="*/ 2358109 h 2358109"/>
              <a:gd name="connsiteX1" fmla="*/ 52754 w 3587262"/>
              <a:gd name="connsiteY1" fmla="*/ 2217432 h 2358109"/>
              <a:gd name="connsiteX2" fmla="*/ 140677 w 3587262"/>
              <a:gd name="connsiteY2" fmla="*/ 2059170 h 2358109"/>
              <a:gd name="connsiteX3" fmla="*/ 175846 w 3587262"/>
              <a:gd name="connsiteY3" fmla="*/ 1514047 h 2358109"/>
              <a:gd name="connsiteX4" fmla="*/ 193431 w 3587262"/>
              <a:gd name="connsiteY4" fmla="*/ 1390955 h 2358109"/>
              <a:gd name="connsiteX5" fmla="*/ 228600 w 3587262"/>
              <a:gd name="connsiteY5" fmla="*/ 1179939 h 2358109"/>
              <a:gd name="connsiteX6" fmla="*/ 263769 w 3587262"/>
              <a:gd name="connsiteY6" fmla="*/ 1127185 h 2358109"/>
              <a:gd name="connsiteX7" fmla="*/ 298939 w 3587262"/>
              <a:gd name="connsiteY7" fmla="*/ 793078 h 2358109"/>
              <a:gd name="connsiteX8" fmla="*/ 334108 w 3587262"/>
              <a:gd name="connsiteY8" fmla="*/ 634816 h 2358109"/>
              <a:gd name="connsiteX9" fmla="*/ 457200 w 3587262"/>
              <a:gd name="connsiteY9" fmla="*/ 582062 h 2358109"/>
              <a:gd name="connsiteX10" fmla="*/ 492369 w 3587262"/>
              <a:gd name="connsiteY10" fmla="*/ 335878 h 2358109"/>
              <a:gd name="connsiteX11" fmla="*/ 527539 w 3587262"/>
              <a:gd name="connsiteY11" fmla="*/ 212785 h 2358109"/>
              <a:gd name="connsiteX12" fmla="*/ 580292 w 3587262"/>
              <a:gd name="connsiteY12" fmla="*/ 177616 h 2358109"/>
              <a:gd name="connsiteX13" fmla="*/ 861646 w 3587262"/>
              <a:gd name="connsiteY13" fmla="*/ 195201 h 2358109"/>
              <a:gd name="connsiteX14" fmla="*/ 2092569 w 3587262"/>
              <a:gd name="connsiteY14" fmla="*/ 160032 h 2358109"/>
              <a:gd name="connsiteX15" fmla="*/ 2198077 w 3587262"/>
              <a:gd name="connsiteY15" fmla="*/ 124862 h 2358109"/>
              <a:gd name="connsiteX16" fmla="*/ 2250831 w 3587262"/>
              <a:gd name="connsiteY16" fmla="*/ 89693 h 2358109"/>
              <a:gd name="connsiteX17" fmla="*/ 2373923 w 3587262"/>
              <a:gd name="connsiteY17" fmla="*/ 54524 h 2358109"/>
              <a:gd name="connsiteX18" fmla="*/ 2426677 w 3587262"/>
              <a:gd name="connsiteY18" fmla="*/ 36939 h 2358109"/>
              <a:gd name="connsiteX19" fmla="*/ 2620108 w 3587262"/>
              <a:gd name="connsiteY19" fmla="*/ 54524 h 2358109"/>
              <a:gd name="connsiteX20" fmla="*/ 2708031 w 3587262"/>
              <a:gd name="connsiteY20" fmla="*/ 72109 h 2358109"/>
              <a:gd name="connsiteX21" fmla="*/ 3059723 w 3587262"/>
              <a:gd name="connsiteY21" fmla="*/ 36939 h 2358109"/>
              <a:gd name="connsiteX22" fmla="*/ 3288323 w 3587262"/>
              <a:gd name="connsiteY22" fmla="*/ 1770 h 2358109"/>
              <a:gd name="connsiteX23" fmla="*/ 3587262 w 3587262"/>
              <a:gd name="connsiteY23" fmla="*/ 1770 h 235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587262" h="2358109">
                <a:moveTo>
                  <a:pt x="0" y="2358109"/>
                </a:moveTo>
                <a:cubicBezTo>
                  <a:pt x="17887" y="2286562"/>
                  <a:pt x="13345" y="2283114"/>
                  <a:pt x="52754" y="2217432"/>
                </a:cubicBezTo>
                <a:cubicBezTo>
                  <a:pt x="143451" y="2066269"/>
                  <a:pt x="105306" y="2165281"/>
                  <a:pt x="140677" y="2059170"/>
                </a:cubicBezTo>
                <a:cubicBezTo>
                  <a:pt x="183859" y="1756904"/>
                  <a:pt x="137226" y="2112660"/>
                  <a:pt x="175846" y="1514047"/>
                </a:cubicBezTo>
                <a:cubicBezTo>
                  <a:pt x="178514" y="1472686"/>
                  <a:pt x="188290" y="1432082"/>
                  <a:pt x="193431" y="1390955"/>
                </a:cubicBezTo>
                <a:cubicBezTo>
                  <a:pt x="199931" y="1338960"/>
                  <a:pt x="198818" y="1239505"/>
                  <a:pt x="228600" y="1179939"/>
                </a:cubicBezTo>
                <a:cubicBezTo>
                  <a:pt x="238051" y="1161036"/>
                  <a:pt x="252046" y="1144770"/>
                  <a:pt x="263769" y="1127185"/>
                </a:cubicBezTo>
                <a:cubicBezTo>
                  <a:pt x="288945" y="774725"/>
                  <a:pt x="263235" y="989452"/>
                  <a:pt x="298939" y="793078"/>
                </a:cubicBezTo>
                <a:cubicBezTo>
                  <a:pt x="299141" y="791969"/>
                  <a:pt x="315869" y="657615"/>
                  <a:pt x="334108" y="634816"/>
                </a:cubicBezTo>
                <a:cubicBezTo>
                  <a:pt x="364467" y="596868"/>
                  <a:pt x="414964" y="592621"/>
                  <a:pt x="457200" y="582062"/>
                </a:cubicBezTo>
                <a:cubicBezTo>
                  <a:pt x="499549" y="455021"/>
                  <a:pt x="458125" y="592714"/>
                  <a:pt x="492369" y="335878"/>
                </a:cubicBezTo>
                <a:cubicBezTo>
                  <a:pt x="492875" y="332086"/>
                  <a:pt x="518859" y="223636"/>
                  <a:pt x="527539" y="212785"/>
                </a:cubicBezTo>
                <a:cubicBezTo>
                  <a:pt x="540741" y="196282"/>
                  <a:pt x="562708" y="189339"/>
                  <a:pt x="580292" y="177616"/>
                </a:cubicBezTo>
                <a:cubicBezTo>
                  <a:pt x="674077" y="183478"/>
                  <a:pt x="767678" y="195201"/>
                  <a:pt x="861646" y="195201"/>
                </a:cubicBezTo>
                <a:cubicBezTo>
                  <a:pt x="1201881" y="195201"/>
                  <a:pt x="1726556" y="173588"/>
                  <a:pt x="2092569" y="160032"/>
                </a:cubicBezTo>
                <a:cubicBezTo>
                  <a:pt x="2127738" y="148309"/>
                  <a:pt x="2167231" y="145426"/>
                  <a:pt x="2198077" y="124862"/>
                </a:cubicBezTo>
                <a:cubicBezTo>
                  <a:pt x="2215662" y="113139"/>
                  <a:pt x="2231928" y="99144"/>
                  <a:pt x="2250831" y="89693"/>
                </a:cubicBezTo>
                <a:cubicBezTo>
                  <a:pt x="2278934" y="75642"/>
                  <a:pt x="2347637" y="62034"/>
                  <a:pt x="2373923" y="54524"/>
                </a:cubicBezTo>
                <a:cubicBezTo>
                  <a:pt x="2391746" y="49432"/>
                  <a:pt x="2409092" y="42801"/>
                  <a:pt x="2426677" y="36939"/>
                </a:cubicBezTo>
                <a:cubicBezTo>
                  <a:pt x="2491154" y="42801"/>
                  <a:pt x="2555865" y="46493"/>
                  <a:pt x="2620108" y="54524"/>
                </a:cubicBezTo>
                <a:cubicBezTo>
                  <a:pt x="2649765" y="58231"/>
                  <a:pt x="2678143" y="72109"/>
                  <a:pt x="2708031" y="72109"/>
                </a:cubicBezTo>
                <a:cubicBezTo>
                  <a:pt x="2767324" y="72109"/>
                  <a:pt x="2982123" y="48877"/>
                  <a:pt x="3059723" y="36939"/>
                </a:cubicBezTo>
                <a:cubicBezTo>
                  <a:pt x="3167975" y="20285"/>
                  <a:pt x="3159115" y="6938"/>
                  <a:pt x="3288323" y="1770"/>
                </a:cubicBezTo>
                <a:cubicBezTo>
                  <a:pt x="3387890" y="-2213"/>
                  <a:pt x="3487616" y="1770"/>
                  <a:pt x="3587262" y="177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96000" y="6064447"/>
            <a:ext cx="380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0                FPR                1</a:t>
            </a: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4336330" y="4726606"/>
            <a:ext cx="3081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0       TPR         </a:t>
            </a:r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1</a:t>
            </a: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1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9165" y="1529380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: What do we do with that fine nugget of confusing wisdom?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71043" y="2672158"/>
            <a:ext cx="1134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#B.  F1-Score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28800" y="3318489"/>
            <a:ext cx="426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 ratio of recall and precision where 0 is a poor prediction and 1 is a perfect prediction. Best used if the sample is balanced.</a:t>
            </a: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650754" y="3449609"/>
                <a:ext cx="4295920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m:t>=2×</m:t>
                      </m:r>
                      <m:f>
                        <m:fPr>
                          <m:ctrlPr>
                            <a:rPr lang="bg-BG" sz="2800" b="0" i="1" smtClean="0">
                              <a:solidFill>
                                <a:schemeClr val="bg1"/>
                              </a:solidFill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m:t> ×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754" y="3449609"/>
                <a:ext cx="4295920" cy="8905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71043" y="5444230"/>
            <a:ext cx="1134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#C.  True Positive Rate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6650754" y="5199996"/>
                <a:ext cx="2897692" cy="611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 smtClean="0">
                    <a:solidFill>
                      <a:schemeClr val="bg1"/>
                    </a:solidFill>
                    <a:ea typeface="Avenir Book" charset="0"/>
                    <a:cs typeface="Avenir Book" charset="0"/>
                  </a:rPr>
                  <a:t>TPR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rPr>
                      <m:t>=</m:t>
                    </m:r>
                    <m:f>
                      <m:fPr>
                        <m:ctrlPr>
                          <a:rPr lang="bg-BG" sz="2800" b="0" i="1" smtClean="0">
                            <a:solidFill>
                              <a:schemeClr val="bg1"/>
                            </a:solidFill>
                            <a:latin typeface="Avenir Book" charset="0"/>
                            <a:ea typeface="Avenir Book" charset="0"/>
                            <a:cs typeface="Avenir Book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𝑇𝑃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800" dirty="0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754" y="5199996"/>
                <a:ext cx="2897692" cy="611706"/>
              </a:xfrm>
              <a:prstGeom prst="rect">
                <a:avLst/>
              </a:prstGeom>
              <a:blipFill rotWithShape="0">
                <a:blip r:embed="rId4"/>
                <a:stretch>
                  <a:fillRect l="-7368"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77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a common consideration for both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487709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#1. The Bias-Variance Tradeoff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7492" y="2257150"/>
            <a:ext cx="100815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Bias is defined as the erroneous assumption of a model (e.g. overly simplistic, overly complicated). Variance is the error. In short user assumptions need to be gut checked.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301" y="3642145"/>
            <a:ext cx="92837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 Surprise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KNN: Part </a:t>
            </a:r>
            <a:r>
              <a:rPr lang="en-US" sz="3200" dirty="0" err="1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Deux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#3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#4 – a head up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1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a common consideration for both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495554"/>
            <a:ext cx="9457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#2. The Bias-Variance Tradeoff type of the model fits is likely to be found in a public policy setting and which in a tech startup?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301" y="3642145"/>
            <a:ext cx="92837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 Surprise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KNN: Part </a:t>
            </a:r>
            <a:r>
              <a:rPr lang="en-US" sz="3200" dirty="0" err="1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Deux</a:t>
            </a:r>
            <a:endParaRPr lang="en-US" sz="32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#3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#4 – a head up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41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 Surprise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KNN: Part </a:t>
            </a:r>
            <a:r>
              <a:rPr lang="en-US" sz="3200" dirty="0" err="1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Deux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#3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#4 – a head up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42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12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3660" y="2001706"/>
            <a:ext cx="9457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Health insurance coverage is a problem in the United States. In some states, there are double-digit percentages of residents without coverage.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5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59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7585" y="3526319"/>
            <a:ext cx="4725745" cy="2308324"/>
          </a:xfrm>
          <a:prstGeom prst="rect">
            <a:avLst/>
          </a:prstGeom>
          <a:solidFill>
            <a:schemeClr val="accent4">
              <a:lumMod val="60000"/>
              <a:lumOff val="40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 2015, about 16.5% of residents of the US State of Georgia were without coverage.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60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20028" y="1085723"/>
            <a:ext cx="94575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To get people registered and enrolled, 16.5% needs to be decomposed into targetable populations. But which?</a:t>
            </a:r>
          </a:p>
          <a:p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Let’s say that:</a:t>
            </a:r>
          </a:p>
          <a:p>
            <a:r>
              <a:rPr lang="en-US" sz="36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Y(Coverage) = f(Marital Status, Age, Wage, Race, Education, Citizenship)</a:t>
            </a:r>
            <a:endParaRPr lang="en-US" sz="36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63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320" y="718415"/>
            <a:ext cx="8816680" cy="5521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118" y="1463011"/>
            <a:ext cx="365749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A decision tree subsets a population into smaller more homogeneous subpopulations using input features.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320" y="718415"/>
            <a:ext cx="8816680" cy="5521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7246" y="426027"/>
            <a:ext cx="1335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Root node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9926" y="2047554"/>
            <a:ext cx="3657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Vocab </a:t>
            </a:r>
          </a:p>
          <a:p>
            <a:r>
              <a:rPr lang="en-US" sz="40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Time!</a:t>
            </a:r>
          </a:p>
          <a:p>
            <a:endParaRPr lang="en-US" sz="4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Straight Arrow Connector 3"/>
          <p:cNvCxnSpPr>
            <a:stCxn id="5" idx="3"/>
          </p:cNvCxnSpPr>
          <p:nvPr/>
        </p:nvCxnSpPr>
        <p:spPr>
          <a:xfrm>
            <a:off x="4042947" y="903081"/>
            <a:ext cx="1376546" cy="1005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37732" y="5386689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Leaf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88128" y="5648299"/>
            <a:ext cx="1376546" cy="1005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34611" y="3719726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Edge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686823" y="4016822"/>
            <a:ext cx="1376546" cy="1005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995544" y="1871993"/>
            <a:ext cx="1687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Child to 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768468" y="2279878"/>
            <a:ext cx="454152" cy="23067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32767" y="1118524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Parent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978615" y="1380134"/>
            <a:ext cx="454152" cy="23067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0"/>
            <a:endCxn id="16" idx="3"/>
          </p:cNvCxnSpPr>
          <p:nvPr/>
        </p:nvCxnSpPr>
        <p:spPr>
          <a:xfrm flipH="1" flipV="1">
            <a:off x="9768468" y="1380134"/>
            <a:ext cx="1071049" cy="49185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39391" y="2924556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Split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H="1" flipV="1">
            <a:off x="6010584" y="1641584"/>
            <a:ext cx="296658" cy="128297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319082" y="2510550"/>
            <a:ext cx="1349288" cy="38322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2" idx="0"/>
          </p:cNvCxnSpPr>
          <p:nvPr/>
        </p:nvCxnSpPr>
        <p:spPr>
          <a:xfrm>
            <a:off x="6307242" y="2924556"/>
            <a:ext cx="3070244" cy="26161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0"/>
          </p:cNvCxnSpPr>
          <p:nvPr/>
        </p:nvCxnSpPr>
        <p:spPr>
          <a:xfrm>
            <a:off x="6307242" y="2924556"/>
            <a:ext cx="1845439" cy="9233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7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320" y="718415"/>
            <a:ext cx="8816680" cy="55210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118" y="1463011"/>
            <a:ext cx="3470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Question: How does each variable  get chosen? This can be as good as using a pivot table, right?? 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50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3835857"/>
            <a:ext cx="8816680" cy="55210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630" y="303285"/>
            <a:ext cx="8176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Decision tree 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664" y="913562"/>
            <a:ext cx="11028328" cy="245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010" y="-43190"/>
            <a:ext cx="792099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9417" y="2187091"/>
            <a:ext cx="3885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Isn’t this little guy just so </a:t>
            </a:r>
            <a:r>
              <a:rPr lang="en-US" sz="4000" b="1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cute</a:t>
            </a: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  <a:endParaRPr lang="en-US" sz="40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9417" y="4754866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69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630" y="303285"/>
            <a:ext cx="8176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Decision tree algorithm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8376" y="1061567"/>
            <a:ext cx="7931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3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. Starting from the root node</a:t>
            </a:r>
            <a:endParaRPr lang="en-US" sz="32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1893" y="1819849"/>
            <a:ext cx="1014760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For each input feature: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Split node into two parts based on some threshold of a given input feature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Calculate an ”attribute test” for each input feature.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Store the result of the test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After all variables are tested, choose the variable with the best attribute test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Split node into two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If termination criteria is not met, repeat process on each node.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0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1300" y="823594"/>
            <a:ext cx="9316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latin typeface="Avenir Book" charset="0"/>
                <a:ea typeface="Avenir Book" charset="0"/>
                <a:cs typeface="Avenir Book" charset="0"/>
              </a:rPr>
              <a:t>Scenario</a:t>
            </a: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: Which feature is most associated with being a customer?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962" y="2209621"/>
            <a:ext cx="6548321" cy="4290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</p:spTree>
    <p:extLst>
      <p:ext uri="{BB962C8B-B14F-4D97-AF65-F5344CB8AC3E}">
        <p14:creationId xmlns:p14="http://schemas.microsoft.com/office/powerpoint/2010/main" val="20082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3349" y="2087447"/>
            <a:ext cx="9677400" cy="353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1299" y="926231"/>
            <a:ext cx="979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latin typeface="Avenir Book" charset="0"/>
                <a:ea typeface="Avenir Book" charset="0"/>
                <a:cs typeface="Avenir Book" charset="0"/>
              </a:rPr>
              <a:t>Upon calculating a cross-tab,</a:t>
            </a: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 which of the three plots provides the most information?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</p:spTree>
    <p:extLst>
      <p:ext uri="{BB962C8B-B14F-4D97-AF65-F5344CB8AC3E}">
        <p14:creationId xmlns:p14="http://schemas.microsoft.com/office/powerpoint/2010/main" val="192049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4401" y="2126560"/>
            <a:ext cx="8089900" cy="1892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1299" y="926231"/>
            <a:ext cx="979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Entropy can be used to calculate consistency of information.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78891" y="4231955"/>
            <a:ext cx="8338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Where p is the proportion of a sample that is of class </a:t>
            </a:r>
            <a:r>
              <a:rPr lang="en-US" sz="2800" i="1" dirty="0" err="1" smtClean="0"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72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3349" y="2087447"/>
            <a:ext cx="9677400" cy="353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1299" y="1439291"/>
            <a:ext cx="979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venir Book" charset="0"/>
                <a:ea typeface="Avenir Book" charset="0"/>
                <a:cs typeface="Avenir Book" charset="0"/>
              </a:rPr>
              <a:t>Entropy of each cross-tab</a:t>
            </a:r>
            <a:endParaRPr lang="en-US" sz="36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6663" y="5452948"/>
            <a:ext cx="3415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Entropy = 1.0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34053" y="5452948"/>
            <a:ext cx="3415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Entropy = 0.35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22115" y="5449299"/>
            <a:ext cx="3415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Entropy = 0.8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1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1299" y="926231"/>
            <a:ext cx="9790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Information Gain is a variant of entropy that compares the entropy of the root to the average entropy of child nodes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134" y="2068197"/>
            <a:ext cx="8939100" cy="121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1299" y="926231"/>
            <a:ext cx="979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Entropy can be used to calculate consistency of information.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</p:spTree>
    <p:extLst>
      <p:ext uri="{BB962C8B-B14F-4D97-AF65-F5344CB8AC3E}">
        <p14:creationId xmlns:p14="http://schemas.microsoft.com/office/powerpoint/2010/main" val="1839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1298" y="1027479"/>
            <a:ext cx="9316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  <a:r>
              <a:rPr lang="en-US" sz="320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Strengths and Weaknesses</a:t>
            </a:r>
            <a:endParaRPr lang="en-US" sz="3200" dirty="0" smtClean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36" y="1709234"/>
            <a:ext cx="11564630" cy="326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9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1298" y="1027479"/>
            <a:ext cx="9316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Trees: Application</a:t>
            </a:r>
          </a:p>
        </p:txBody>
      </p:sp>
    </p:spTree>
    <p:extLst>
      <p:ext uri="{BB962C8B-B14F-4D97-AF65-F5344CB8AC3E}">
        <p14:creationId xmlns:p14="http://schemas.microsoft.com/office/powerpoint/2010/main" val="185828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 Surprise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KNN: Part </a:t>
            </a:r>
            <a:r>
              <a:rPr lang="en-US" sz="3200" dirty="0" err="1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Deux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#3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#4 – a head up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59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9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9417" y="2187091"/>
            <a:ext cx="3885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Isn’t this little guy just so </a:t>
            </a:r>
            <a:r>
              <a:rPr lang="en-US" sz="4000" b="1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cute</a:t>
            </a:r>
            <a:r>
              <a:rPr lang="is-IS" sz="4000" b="1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…</a:t>
            </a: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  <a:endParaRPr lang="en-US" sz="40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3385" y="23781"/>
            <a:ext cx="7858616" cy="68342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9417" y="4754866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70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1298" y="1027479"/>
            <a:ext cx="9316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Forest: Application</a:t>
            </a:r>
          </a:p>
        </p:txBody>
      </p:sp>
    </p:spTree>
    <p:extLst>
      <p:ext uri="{BB962C8B-B14F-4D97-AF65-F5344CB8AC3E}">
        <p14:creationId xmlns:p14="http://schemas.microsoft.com/office/powerpoint/2010/main" val="144252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37420" y="0"/>
            <a:ext cx="631231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5926209" y="23781"/>
            <a:ext cx="6265791" cy="68342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77781" y="4826514"/>
            <a:ext cx="3885554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Sea Lion Pup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22429" y="1463882"/>
            <a:ext cx="2956616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Sea Lion Pup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396" y="5611424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3432" y="3646503"/>
            <a:ext cx="3885554" cy="1323439"/>
          </a:xfrm>
          <a:prstGeom prst="rect">
            <a:avLst/>
          </a:prstGeom>
          <a:solidFill>
            <a:schemeClr val="accent2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difference?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0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5462" y="1"/>
            <a:ext cx="6346538" cy="68148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780"/>
            <a:ext cx="5660738" cy="68342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77781" y="4826514"/>
            <a:ext cx="3885554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Sea Lion Pup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22429" y="1463882"/>
            <a:ext cx="2956616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Sea Lion Pup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4732" y="5611424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  <a:endParaRPr lang="en-US" sz="1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3432" y="3646503"/>
            <a:ext cx="3885554" cy="1323439"/>
          </a:xfrm>
          <a:prstGeom prst="rect">
            <a:avLst/>
          </a:prstGeom>
          <a:solidFill>
            <a:schemeClr val="accent2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difference?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99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5636977" cy="6961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936836" y="-101964"/>
            <a:ext cx="7690674" cy="7063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77781" y="4826514"/>
            <a:ext cx="3885554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Sea Lion Pup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22429" y="1463882"/>
            <a:ext cx="2956616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Sea Lion Pup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4732" y="5611424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  <a:endParaRPr lang="en-US" sz="1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83432" y="3646503"/>
            <a:ext cx="3885554" cy="1323439"/>
          </a:xfrm>
          <a:prstGeom prst="rect">
            <a:avLst/>
          </a:prstGeom>
          <a:solidFill>
            <a:schemeClr val="accent2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difference?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81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24899</TotalTime>
  <Words>1800</Words>
  <Application>Microsoft Macintosh PowerPoint</Application>
  <PresentationFormat>Widescreen</PresentationFormat>
  <Paragraphs>428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Avenir Book</vt:lpstr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contact@jeffchen.org</cp:lastModifiedBy>
  <cp:revision>375</cp:revision>
  <cp:lastPrinted>2017-02-27T20:50:09Z</cp:lastPrinted>
  <dcterms:created xsi:type="dcterms:W3CDTF">2017-01-08T03:44:27Z</dcterms:created>
  <dcterms:modified xsi:type="dcterms:W3CDTF">2017-03-13T06:00:10Z</dcterms:modified>
</cp:coreProperties>
</file>